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2" r:id="rId4"/>
    <p:sldId id="258" r:id="rId5"/>
    <p:sldId id="275" r:id="rId6"/>
    <p:sldId id="274" r:id="rId7"/>
    <p:sldId id="276" r:id="rId8"/>
    <p:sldId id="277" r:id="rId9"/>
    <p:sldId id="278" r:id="rId10"/>
    <p:sldId id="279" r:id="rId11"/>
    <p:sldId id="280" r:id="rId12"/>
    <p:sldId id="270" r:id="rId13"/>
    <p:sldId id="271" r:id="rId14"/>
    <p:sldId id="268" r:id="rId15"/>
    <p:sldId id="269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CardioRespiratory</a:t>
            </a:r>
            <a:r>
              <a:rPr lang="en-US" sz="3600" b="1" dirty="0" smtClean="0"/>
              <a:t> </a:t>
            </a:r>
            <a:r>
              <a:rPr lang="en-US" sz="3600" b="1" dirty="0"/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 smtClean="0"/>
              <a:t>Firas</a:t>
            </a:r>
            <a:r>
              <a:rPr lang="en-US" b="1" dirty="0" smtClean="0"/>
              <a:t> Rashid </a:t>
            </a:r>
            <a:r>
              <a:rPr lang="en-US" b="1" dirty="0" err="1" smtClean="0"/>
              <a:t>Sayel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  <a:endParaRPr lang="en-US" b="1" dirty="0" smtClean="0"/>
          </a:p>
          <a:p>
            <a:r>
              <a:rPr lang="en-US" b="1" dirty="0" smtClean="0"/>
              <a:t>    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27612" y="1254396"/>
            <a:ext cx="726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Lecture title: </a:t>
            </a:r>
            <a:r>
              <a:rPr lang="en-US" sz="2400" b="1" dirty="0" smtClean="0"/>
              <a:t>Cystic Fibrosis</a:t>
            </a:r>
            <a:endParaRPr lang="en-US" sz="2400" b="1" dirty="0" smtClean="0"/>
          </a:p>
          <a:p>
            <a:r>
              <a:rPr lang="en-US" sz="2400" b="1" dirty="0" smtClean="0"/>
              <a:t>Date</a:t>
            </a:r>
            <a:r>
              <a:rPr lang="en-US" sz="2400" b="1" dirty="0" smtClean="0"/>
              <a:t>: 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February 2022</a:t>
            </a:r>
            <a:endParaRPr lang="en-US" sz="2400" b="1" dirty="0" smtClean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 smtClean="0"/>
              <a:t> Rashid </a:t>
            </a:r>
            <a:r>
              <a:rPr lang="en-US" sz="2400" b="1" dirty="0" err="1" smtClean="0"/>
              <a:t>Sayel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Dr. Ahmed Bader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 smtClean="0"/>
              <a:t>Namaa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Dr. Mohammed </a:t>
            </a:r>
            <a:r>
              <a:rPr lang="en-US" b="1" dirty="0" err="1" smtClean="0"/>
              <a:t>Adil</a:t>
            </a:r>
            <a:endParaRPr lang="en-US" b="1" dirty="0" smtClean="0"/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Assad Hassan 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Ahmed Qassim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/>
              <a:t>Ilham</a:t>
            </a:r>
            <a:r>
              <a:rPr lang="en-US" b="1" dirty="0"/>
              <a:t> </a:t>
            </a:r>
            <a:r>
              <a:rPr lang="en-US" b="1" dirty="0" smtClean="0"/>
              <a:t>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9054"/>
            <a:ext cx="8229600" cy="497711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Radiology: Hyperinflation </a:t>
            </a:r>
            <a:r>
              <a:rPr lang="en-GB" dirty="0"/>
              <a:t>is seen early in the disease </a:t>
            </a:r>
            <a:r>
              <a:rPr lang="en-GB" dirty="0" smtClean="0"/>
              <a:t>process</a:t>
            </a:r>
          </a:p>
          <a:p>
            <a:endParaRPr lang="en-GB" dirty="0" smtClean="0"/>
          </a:p>
          <a:p>
            <a:r>
              <a:rPr lang="en-GB" dirty="0" smtClean="0"/>
              <a:t>Other findings: </a:t>
            </a:r>
            <a:r>
              <a:rPr lang="en-GB" dirty="0" err="1" smtClean="0"/>
              <a:t>Peribronchial</a:t>
            </a:r>
            <a:r>
              <a:rPr lang="en-GB" dirty="0" smtClean="0"/>
              <a:t> cuffing</a:t>
            </a:r>
            <a:r>
              <a:rPr lang="en-GB" dirty="0"/>
              <a:t>, mucus </a:t>
            </a:r>
            <a:r>
              <a:rPr lang="en-GB" dirty="0" smtClean="0"/>
              <a:t>plugging, bronchiectasis </a:t>
            </a:r>
            <a:r>
              <a:rPr lang="en-GB" dirty="0"/>
              <a:t>(ring </a:t>
            </a:r>
            <a:r>
              <a:rPr lang="en-GB" dirty="0" smtClean="0"/>
              <a:t>shadows and </a:t>
            </a:r>
            <a:r>
              <a:rPr lang="en-GB" dirty="0"/>
              <a:t>cysts), increased interstitial markings, small </a:t>
            </a:r>
            <a:r>
              <a:rPr lang="en-GB" dirty="0" smtClean="0"/>
              <a:t>rounded peripheral </a:t>
            </a:r>
            <a:r>
              <a:rPr lang="en-GB" dirty="0"/>
              <a:t>opacities, and focal atelectasis are common </a:t>
            </a:r>
            <a:r>
              <a:rPr lang="en-GB" dirty="0" smtClean="0"/>
              <a:t>findings</a:t>
            </a:r>
          </a:p>
          <a:p>
            <a:endParaRPr lang="en-GB" dirty="0"/>
          </a:p>
          <a:p>
            <a:r>
              <a:rPr lang="en-GB" dirty="0"/>
              <a:t>Pneumothorax can also be </a:t>
            </a:r>
            <a:r>
              <a:rPr lang="en-GB" dirty="0" smtClean="0"/>
              <a:t>seen</a:t>
            </a:r>
          </a:p>
          <a:p>
            <a:endParaRPr lang="en-GB" dirty="0" smtClean="0"/>
          </a:p>
          <a:p>
            <a:r>
              <a:rPr lang="en-GB" dirty="0" smtClean="0"/>
              <a:t>Thin-section CT scanning </a:t>
            </a:r>
            <a:r>
              <a:rPr lang="en-GB" dirty="0"/>
              <a:t>often confirms the presence of bronchiectasis</a:t>
            </a:r>
          </a:p>
        </p:txBody>
      </p:sp>
    </p:spTree>
    <p:extLst>
      <p:ext uri="{BB962C8B-B14F-4D97-AF65-F5344CB8AC3E}">
        <p14:creationId xmlns:p14="http://schemas.microsoft.com/office/powerpoint/2010/main" val="349527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93036"/>
            <a:ext cx="8229600" cy="52331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i="1" u="sng" dirty="0"/>
              <a:t>The quantitative pilocarpine iontophoresis sweat </a:t>
            </a:r>
            <a:r>
              <a:rPr lang="en-GB" b="1" i="1" u="sng" dirty="0" smtClean="0"/>
              <a:t>test: </a:t>
            </a:r>
          </a:p>
          <a:p>
            <a:pPr marL="0" indent="0">
              <a:buNone/>
            </a:pPr>
            <a:r>
              <a:rPr lang="en-GB" dirty="0" smtClean="0"/>
              <a:t>elevated </a:t>
            </a:r>
            <a:r>
              <a:rPr lang="en-GB" dirty="0"/>
              <a:t>sodium and chloride levels (greater </a:t>
            </a:r>
            <a:r>
              <a:rPr lang="en-GB" dirty="0" smtClean="0"/>
              <a:t>than 60 </a:t>
            </a:r>
            <a:r>
              <a:rPr lang="en-GB" dirty="0" err="1"/>
              <a:t>mEq</a:t>
            </a:r>
            <a:r>
              <a:rPr lang="en-GB" dirty="0"/>
              <a:t>/L) in the sweat of patients with cystic </a:t>
            </a:r>
            <a:r>
              <a:rPr lang="en-GB" dirty="0" smtClean="0"/>
              <a:t>fibrosis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Two tests </a:t>
            </a:r>
            <a:r>
              <a:rPr lang="en-GB" dirty="0"/>
              <a:t>on different days performed in experienced laboratories</a:t>
            </a:r>
          </a:p>
          <a:p>
            <a:pPr marL="0" indent="0">
              <a:buNone/>
            </a:pPr>
            <a:r>
              <a:rPr lang="en-GB" dirty="0"/>
              <a:t>are required for accurate </a:t>
            </a:r>
            <a:r>
              <a:rPr lang="en-GB" dirty="0" smtClean="0"/>
              <a:t>diagnosis</a:t>
            </a:r>
          </a:p>
          <a:p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normal </a:t>
            </a:r>
            <a:r>
              <a:rPr lang="en-GB" dirty="0" smtClean="0"/>
              <a:t>sweat chloride </a:t>
            </a:r>
            <a:r>
              <a:rPr lang="en-GB" dirty="0"/>
              <a:t>test does not exclude the diagnosis, in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which case genotyping </a:t>
            </a:r>
            <a:r>
              <a:rPr lang="en-GB" dirty="0"/>
              <a:t>or other alternative diagnostic studies (such as</a:t>
            </a:r>
          </a:p>
          <a:p>
            <a:pPr marL="0" indent="0">
              <a:buNone/>
            </a:pPr>
            <a:r>
              <a:rPr lang="en-GB" dirty="0"/>
              <a:t>measurement of nasal membrane potential </a:t>
            </a:r>
            <a:r>
              <a:rPr lang="en-GB" dirty="0" smtClean="0"/>
              <a:t>difference, semen </a:t>
            </a:r>
            <a:r>
              <a:rPr lang="en-GB" dirty="0"/>
              <a:t>analysis, or assessment of pancreatic </a:t>
            </a:r>
            <a:r>
              <a:rPr lang="en-GB" dirty="0" smtClean="0"/>
              <a:t>function) should </a:t>
            </a:r>
            <a:r>
              <a:rPr lang="en-GB" dirty="0"/>
              <a:t>be pursued, especially if there is a high clinical </a:t>
            </a:r>
            <a:r>
              <a:rPr lang="en-GB" dirty="0" smtClean="0"/>
              <a:t>suspicion of </a:t>
            </a:r>
            <a:r>
              <a:rPr lang="en-GB" dirty="0"/>
              <a:t>cystic </a:t>
            </a:r>
            <a:r>
              <a:rPr lang="en-GB" dirty="0" smtClean="0"/>
              <a:t>fibrosis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All </a:t>
            </a:r>
            <a:r>
              <a:rPr lang="en-GB" dirty="0"/>
              <a:t>patients with cystic </a:t>
            </a:r>
            <a:r>
              <a:rPr lang="en-GB" dirty="0" smtClean="0"/>
              <a:t>fibrosis should </a:t>
            </a:r>
            <a:r>
              <a:rPr lang="en-GB" dirty="0"/>
              <a:t>undergo CFTR genotyping</a:t>
            </a:r>
          </a:p>
        </p:txBody>
      </p:sp>
    </p:spTree>
    <p:extLst>
      <p:ext uri="{BB962C8B-B14F-4D97-AF65-F5344CB8AC3E}">
        <p14:creationId xmlns:p14="http://schemas.microsoft.com/office/powerpoint/2010/main" val="30389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772518"/>
            <a:ext cx="8751762" cy="53536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b="1" i="1" u="sng" dirty="0" smtClean="0"/>
              <a:t>Treatment: </a:t>
            </a:r>
          </a:p>
          <a:p>
            <a:r>
              <a:rPr lang="en-GB" dirty="0"/>
              <a:t>C</a:t>
            </a:r>
            <a:r>
              <a:rPr lang="en-GB" dirty="0" smtClean="0"/>
              <a:t>learance </a:t>
            </a:r>
            <a:r>
              <a:rPr lang="en-GB" dirty="0"/>
              <a:t>and reduction of lower airway </a:t>
            </a:r>
            <a:r>
              <a:rPr lang="en-GB" dirty="0" smtClean="0"/>
              <a:t>secretions</a:t>
            </a:r>
          </a:p>
          <a:p>
            <a:endParaRPr lang="en-GB" dirty="0"/>
          </a:p>
          <a:p>
            <a:r>
              <a:rPr lang="en-GB" dirty="0" smtClean="0"/>
              <a:t>Reversal </a:t>
            </a:r>
            <a:r>
              <a:rPr lang="en-GB" dirty="0"/>
              <a:t>of </a:t>
            </a:r>
            <a:r>
              <a:rPr lang="en-GB" dirty="0" smtClean="0"/>
              <a:t>bronchoconstriction </a:t>
            </a:r>
          </a:p>
          <a:p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reatment </a:t>
            </a:r>
            <a:r>
              <a:rPr lang="en-GB" dirty="0"/>
              <a:t>of </a:t>
            </a:r>
            <a:r>
              <a:rPr lang="en-GB" dirty="0" smtClean="0"/>
              <a:t>respiratory tract </a:t>
            </a:r>
            <a:r>
              <a:rPr lang="en-GB" dirty="0"/>
              <a:t>infections and airway bacterial </a:t>
            </a:r>
            <a:r>
              <a:rPr lang="en-GB" dirty="0" smtClean="0"/>
              <a:t>burden</a:t>
            </a:r>
          </a:p>
          <a:p>
            <a:endParaRPr lang="en-GB" dirty="0" smtClean="0"/>
          </a:p>
          <a:p>
            <a:r>
              <a:rPr lang="en-GB" dirty="0" smtClean="0"/>
              <a:t>Pancreatic enzyme replacement</a:t>
            </a:r>
          </a:p>
          <a:p>
            <a:endParaRPr lang="en-GB" dirty="0" smtClean="0"/>
          </a:p>
          <a:p>
            <a:r>
              <a:rPr lang="en-GB" dirty="0"/>
              <a:t>N</a:t>
            </a:r>
            <a:r>
              <a:rPr lang="en-GB" dirty="0" smtClean="0"/>
              <a:t>utritional </a:t>
            </a:r>
            <a:r>
              <a:rPr lang="en-GB" dirty="0"/>
              <a:t>and psychosocial </a:t>
            </a:r>
            <a:r>
              <a:rPr lang="en-GB" dirty="0" smtClean="0"/>
              <a:t>support (including </a:t>
            </a:r>
            <a:r>
              <a:rPr lang="en-GB" dirty="0"/>
              <a:t>genetic and occupational </a:t>
            </a:r>
            <a:r>
              <a:rPr lang="en-GB" dirty="0" err="1" smtClean="0"/>
              <a:t>counseling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Oral CFTR </a:t>
            </a:r>
            <a:r>
              <a:rPr lang="en-GB" dirty="0"/>
              <a:t>modulator drugs, alone or in combination, for </a:t>
            </a:r>
            <a:r>
              <a:rPr lang="en-GB" dirty="0" smtClean="0"/>
              <a:t>patients with </a:t>
            </a:r>
            <a:r>
              <a:rPr lang="en-GB" dirty="0"/>
              <a:t>specific genetic mutations</a:t>
            </a:r>
          </a:p>
        </p:txBody>
      </p:sp>
    </p:spTree>
    <p:extLst>
      <p:ext uri="{BB962C8B-B14F-4D97-AF65-F5344CB8AC3E}">
        <p14:creationId xmlns:p14="http://schemas.microsoft.com/office/powerpoint/2010/main" val="25565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116874"/>
            <a:ext cx="8895778" cy="50092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Clearance of lower airway secretions </a:t>
            </a:r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ostural </a:t>
            </a:r>
            <a:r>
              <a:rPr lang="en-GB" dirty="0"/>
              <a:t>drainage, chest percussion or vibration </a:t>
            </a:r>
            <a:r>
              <a:rPr lang="en-GB" dirty="0" smtClean="0"/>
              <a:t>techniques, positive </a:t>
            </a:r>
            <a:r>
              <a:rPr lang="en-GB" dirty="0"/>
              <a:t>expiratory pressure (PEP) or flutter </a:t>
            </a:r>
            <a:r>
              <a:rPr lang="en-GB" dirty="0" smtClean="0"/>
              <a:t>valve breathing </a:t>
            </a:r>
            <a:r>
              <a:rPr lang="en-GB" dirty="0"/>
              <a:t>devices, directed cough, and other </a:t>
            </a:r>
            <a:r>
              <a:rPr lang="en-GB" dirty="0" smtClean="0"/>
              <a:t>breathing techniques</a:t>
            </a:r>
          </a:p>
          <a:p>
            <a:endParaRPr lang="en-GB" dirty="0"/>
          </a:p>
          <a:p>
            <a:r>
              <a:rPr lang="en-GB" dirty="0" smtClean="0"/>
              <a:t>Inhaled recombinant human </a:t>
            </a:r>
            <a:r>
              <a:rPr lang="en-GB" dirty="0" err="1"/>
              <a:t>deoxyribonuclease</a:t>
            </a:r>
            <a:r>
              <a:rPr lang="en-GB" dirty="0"/>
              <a:t> (</a:t>
            </a:r>
            <a:r>
              <a:rPr lang="en-GB" dirty="0" err="1"/>
              <a:t>rhDNase</a:t>
            </a:r>
            <a:r>
              <a:rPr lang="en-GB" dirty="0"/>
              <a:t>, </a:t>
            </a:r>
            <a:r>
              <a:rPr lang="en-GB" dirty="0" err="1" smtClean="0"/>
              <a:t>dornase</a:t>
            </a:r>
            <a:r>
              <a:rPr lang="en-GB" dirty="0" smtClean="0"/>
              <a:t> alpha</a:t>
            </a:r>
            <a:r>
              <a:rPr lang="en-GB" dirty="0"/>
              <a:t>) cleaves extracellular DNA in sputum, </a:t>
            </a:r>
            <a:r>
              <a:rPr lang="en-GB" dirty="0" smtClean="0"/>
              <a:t>decreasing sputum viscosity; it </a:t>
            </a:r>
            <a:r>
              <a:rPr lang="en-GB" dirty="0"/>
              <a:t>leads to </a:t>
            </a:r>
            <a:r>
              <a:rPr lang="en-GB" dirty="0" smtClean="0"/>
              <a:t>improved FEV1 </a:t>
            </a:r>
            <a:r>
              <a:rPr lang="en-GB" dirty="0"/>
              <a:t>and reduces the risk of cystic fibrosis–related </a:t>
            </a:r>
            <a:r>
              <a:rPr lang="en-GB" dirty="0" smtClean="0"/>
              <a:t>respiratory exacerbations </a:t>
            </a:r>
            <a:r>
              <a:rPr lang="en-GB" dirty="0"/>
              <a:t>and the need for intravenous </a:t>
            </a:r>
            <a:r>
              <a:rPr lang="en-GB" dirty="0" smtClean="0"/>
              <a:t>antibiotics</a:t>
            </a:r>
          </a:p>
          <a:p>
            <a:endParaRPr lang="en-GB" dirty="0"/>
          </a:p>
          <a:p>
            <a:r>
              <a:rPr lang="en-GB" dirty="0"/>
              <a:t>Inhalation of hypertonic (7%) saline twice daily </a:t>
            </a:r>
            <a:r>
              <a:rPr lang="en-GB" dirty="0" smtClean="0"/>
              <a:t>has been </a:t>
            </a:r>
            <a:r>
              <a:rPr lang="en-GB" dirty="0"/>
              <a:t>associated with small improvements in </a:t>
            </a:r>
            <a:r>
              <a:rPr lang="en-GB" dirty="0" smtClean="0"/>
              <a:t>pulmonary function </a:t>
            </a:r>
            <a:r>
              <a:rPr lang="en-GB" dirty="0"/>
              <a:t>and fewer pulmonary </a:t>
            </a:r>
            <a:r>
              <a:rPr lang="en-GB" dirty="0" smtClean="0"/>
              <a:t>exacerbations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7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9054"/>
            <a:ext cx="8229600" cy="49771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400" b="1" dirty="0"/>
              <a:t>Short-term antibiotics </a:t>
            </a:r>
            <a:r>
              <a:rPr lang="en-GB" sz="3400" dirty="0"/>
              <a:t>are used to treat active </a:t>
            </a:r>
            <a:r>
              <a:rPr lang="en-GB" sz="3400" dirty="0" smtClean="0"/>
              <a:t>airway infections </a:t>
            </a:r>
            <a:r>
              <a:rPr lang="en-GB" sz="3400" dirty="0"/>
              <a:t>based on results of culture and </a:t>
            </a:r>
            <a:r>
              <a:rPr lang="en-GB" sz="3400" dirty="0" smtClean="0"/>
              <a:t>susceptibility testing </a:t>
            </a:r>
            <a:r>
              <a:rPr lang="en-GB" sz="3400" dirty="0"/>
              <a:t>of </a:t>
            </a:r>
            <a:r>
              <a:rPr lang="en-GB" sz="3400" dirty="0" smtClean="0"/>
              <a:t>sputum</a:t>
            </a:r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 smtClean="0"/>
              <a:t>S </a:t>
            </a:r>
            <a:r>
              <a:rPr lang="en-GB" sz="3400" dirty="0"/>
              <a:t>aureus (including </a:t>
            </a:r>
            <a:r>
              <a:rPr lang="en-GB" sz="3400" dirty="0" smtClean="0"/>
              <a:t>methicillin-resistant strains</a:t>
            </a:r>
            <a:r>
              <a:rPr lang="en-GB" sz="3400" dirty="0"/>
              <a:t>) and a mucoid variant of P aeruginosa are </a:t>
            </a:r>
            <a:r>
              <a:rPr lang="en-GB" sz="3400" dirty="0" smtClean="0"/>
              <a:t>commonly present</a:t>
            </a:r>
          </a:p>
          <a:p>
            <a:endParaRPr lang="en-GB" sz="3400" dirty="0"/>
          </a:p>
          <a:p>
            <a:r>
              <a:rPr lang="en-GB" sz="3400" dirty="0" smtClean="0"/>
              <a:t> </a:t>
            </a:r>
            <a:r>
              <a:rPr lang="en-GB" sz="3400" dirty="0"/>
              <a:t>Long-term antibiotic therapy </a:t>
            </a:r>
            <a:r>
              <a:rPr lang="en-GB" sz="3400" dirty="0" smtClean="0"/>
              <a:t>is helpful </a:t>
            </a:r>
            <a:r>
              <a:rPr lang="en-GB" sz="3400" dirty="0"/>
              <a:t>in slowing disease progression and </a:t>
            </a:r>
            <a:r>
              <a:rPr lang="en-GB" sz="3400" dirty="0" smtClean="0"/>
              <a:t>reducing exacerbations in </a:t>
            </a:r>
            <a:r>
              <a:rPr lang="en-GB" sz="3400" dirty="0"/>
              <a:t>patients with sputum cultures positive </a:t>
            </a:r>
            <a:r>
              <a:rPr lang="en-GB" sz="3400" dirty="0" smtClean="0"/>
              <a:t>for P aeruginosa</a:t>
            </a:r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/>
              <a:t>A</a:t>
            </a:r>
            <a:r>
              <a:rPr lang="en-GB" sz="3400" dirty="0" smtClean="0"/>
              <a:t>ntibiotics </a:t>
            </a:r>
            <a:r>
              <a:rPr lang="en-GB" sz="3400" dirty="0"/>
              <a:t>include </a:t>
            </a:r>
            <a:r>
              <a:rPr lang="en-GB" sz="3400" dirty="0" smtClean="0"/>
              <a:t>azithromycin 500 </a:t>
            </a:r>
            <a:r>
              <a:rPr lang="en-GB" sz="3400" dirty="0"/>
              <a:t>mg orally three times a week, which has </a:t>
            </a:r>
            <a:endParaRPr lang="en-GB" sz="3400" dirty="0" smtClean="0"/>
          </a:p>
          <a:p>
            <a:pPr marL="0" indent="0">
              <a:buNone/>
            </a:pPr>
            <a:r>
              <a:rPr lang="en-GB" sz="3400" dirty="0" smtClean="0"/>
              <a:t>Immunomodulatory properties</a:t>
            </a:r>
            <a:r>
              <a:rPr lang="en-GB" sz="3400" dirty="0"/>
              <a:t>, and various inhaled antibiotics (</a:t>
            </a:r>
            <a:r>
              <a:rPr lang="en-GB" sz="3400" dirty="0" err="1" smtClean="0"/>
              <a:t>eg</a:t>
            </a:r>
            <a:r>
              <a:rPr lang="en-GB" sz="3400" dirty="0" smtClean="0"/>
              <a:t>, tobramycin</a:t>
            </a:r>
            <a:r>
              <a:rPr lang="en-GB" sz="3400" dirty="0"/>
              <a:t>, </a:t>
            </a:r>
            <a:r>
              <a:rPr lang="en-GB" sz="3400" dirty="0" err="1"/>
              <a:t>aztreonam</a:t>
            </a:r>
            <a:r>
              <a:rPr lang="en-GB" sz="3400" dirty="0"/>
              <a:t>, </a:t>
            </a:r>
            <a:r>
              <a:rPr lang="en-GB" sz="3400" dirty="0" err="1"/>
              <a:t>colistin</a:t>
            </a:r>
            <a:r>
              <a:rPr lang="en-GB" sz="3400" dirty="0"/>
              <a:t>, and levofloxacin) </a:t>
            </a:r>
            <a:r>
              <a:rPr lang="en-GB" sz="3400" dirty="0" smtClean="0"/>
              <a:t>taken two </a:t>
            </a:r>
            <a:r>
              <a:rPr lang="en-GB" sz="3400" dirty="0"/>
              <a:t>to three times a </a:t>
            </a:r>
            <a:r>
              <a:rPr lang="en-GB" sz="3400" dirty="0" smtClean="0"/>
              <a:t>day</a:t>
            </a:r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 smtClean="0"/>
              <a:t>The </a:t>
            </a:r>
            <a:r>
              <a:rPr lang="en-GB" sz="3400" dirty="0"/>
              <a:t>length of therapy depends </a:t>
            </a:r>
            <a:r>
              <a:rPr lang="en-GB" sz="3400" dirty="0" smtClean="0"/>
              <a:t>on the </a:t>
            </a:r>
            <a:r>
              <a:rPr lang="en-GB" sz="3400" dirty="0"/>
              <a:t>persistent presence of P aeruginosa in the </a:t>
            </a:r>
            <a:r>
              <a:rPr lang="en-GB" sz="3400" dirty="0" smtClean="0"/>
              <a:t>sputum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Inhaled </a:t>
            </a:r>
            <a:r>
              <a:rPr lang="en-GB" b="1" dirty="0"/>
              <a:t>bronchodilators </a:t>
            </a:r>
            <a:r>
              <a:rPr lang="en-GB" dirty="0"/>
              <a:t>(</a:t>
            </a:r>
            <a:r>
              <a:rPr lang="en-GB" dirty="0" err="1"/>
              <a:t>eg</a:t>
            </a:r>
            <a:r>
              <a:rPr lang="en-GB" dirty="0"/>
              <a:t>, </a:t>
            </a:r>
            <a:r>
              <a:rPr lang="en-GB" dirty="0" err="1"/>
              <a:t>albuterol</a:t>
            </a:r>
            <a:r>
              <a:rPr lang="en-GB" dirty="0"/>
              <a:t>, two puffs </a:t>
            </a:r>
            <a:r>
              <a:rPr lang="en-GB" dirty="0" smtClean="0"/>
              <a:t>every 4 </a:t>
            </a:r>
            <a:r>
              <a:rPr lang="en-GB" dirty="0"/>
              <a:t>hours as needed) should be considered in patients </a:t>
            </a:r>
            <a:r>
              <a:rPr lang="en-GB" dirty="0" smtClean="0"/>
              <a:t>who demonstrate </a:t>
            </a:r>
            <a:r>
              <a:rPr lang="en-GB" dirty="0"/>
              <a:t>an increase of at least 12% in FEV1 after </a:t>
            </a:r>
            <a:r>
              <a:rPr lang="en-GB" dirty="0" smtClean="0"/>
              <a:t>an inhaled bronchodilator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An </a:t>
            </a:r>
            <a:r>
              <a:rPr lang="en-GB" dirty="0"/>
              <a:t>inhaled corticosteroid </a:t>
            </a:r>
            <a:r>
              <a:rPr lang="en-GB" dirty="0" smtClean="0"/>
              <a:t>should be </a:t>
            </a:r>
            <a:r>
              <a:rPr lang="en-GB" dirty="0"/>
              <a:t>added to the treatment regimen for patients who </a:t>
            </a:r>
            <a:r>
              <a:rPr lang="en-GB" dirty="0" smtClean="0"/>
              <a:t>have cystic </a:t>
            </a:r>
            <a:r>
              <a:rPr lang="en-GB" dirty="0"/>
              <a:t>fibrosis with persistent asthma or allergic </a:t>
            </a:r>
            <a:r>
              <a:rPr lang="en-GB" dirty="0" smtClean="0"/>
              <a:t>bronchopulmonary mycosis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6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1692"/>
            <a:ext cx="8229600" cy="493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i="1" u="sng" dirty="0"/>
              <a:t>Targeted therapies </a:t>
            </a:r>
            <a:r>
              <a:rPr lang="en-GB" dirty="0"/>
              <a:t>include several drugs that </a:t>
            </a:r>
            <a:r>
              <a:rPr lang="en-GB" dirty="0" smtClean="0"/>
              <a:t>modulate CFTR </a:t>
            </a:r>
            <a:r>
              <a:rPr lang="en-GB" dirty="0"/>
              <a:t>trafficking, folding, or </a:t>
            </a:r>
            <a:r>
              <a:rPr lang="en-GB" dirty="0" smtClean="0"/>
              <a:t>function</a:t>
            </a:r>
          </a:p>
          <a:p>
            <a:endParaRPr lang="en-GB" dirty="0"/>
          </a:p>
          <a:p>
            <a:r>
              <a:rPr lang="en-GB" dirty="0" smtClean="0"/>
              <a:t>These medications are </a:t>
            </a:r>
            <a:r>
              <a:rPr lang="en-GB" dirty="0"/>
              <a:t>available for patients who have cystic fibrosis with </a:t>
            </a:r>
            <a:r>
              <a:rPr lang="en-GB" dirty="0" smtClean="0"/>
              <a:t>specific mutations</a:t>
            </a:r>
            <a:r>
              <a:rPr lang="en-GB" dirty="0"/>
              <a:t>; examples are </a:t>
            </a:r>
            <a:r>
              <a:rPr lang="en-GB" dirty="0" err="1"/>
              <a:t>ivacaftor</a:t>
            </a:r>
            <a:r>
              <a:rPr lang="en-GB" dirty="0"/>
              <a:t>, </a:t>
            </a:r>
            <a:r>
              <a:rPr lang="en-GB" dirty="0" smtClean="0"/>
              <a:t>a </a:t>
            </a:r>
            <a:r>
              <a:rPr lang="en-GB" dirty="0" err="1" smtClean="0"/>
              <a:t>potentiator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dirty="0" smtClean="0"/>
              <a:t>the CFTR </a:t>
            </a:r>
            <a:r>
              <a:rPr lang="en-GB" dirty="0"/>
              <a:t>channel that works by increasing the time the </a:t>
            </a:r>
            <a:r>
              <a:rPr lang="en-GB" dirty="0" smtClean="0"/>
              <a:t>channel remains </a:t>
            </a:r>
            <a:r>
              <a:rPr lang="en-GB" dirty="0"/>
              <a:t>open after being </a:t>
            </a:r>
            <a:r>
              <a:rPr lang="en-GB" dirty="0" smtClean="0"/>
              <a:t>activated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These </a:t>
            </a:r>
            <a:r>
              <a:rPr lang="en-GB" dirty="0" smtClean="0"/>
              <a:t>drugs are </a:t>
            </a:r>
            <a:r>
              <a:rPr lang="en-GB" dirty="0"/>
              <a:t>available in </a:t>
            </a:r>
            <a:r>
              <a:rPr lang="en-GB" dirty="0" smtClean="0"/>
              <a:t>different combinations</a:t>
            </a:r>
            <a:r>
              <a:rPr lang="en-GB" dirty="0"/>
              <a:t>, are indicated </a:t>
            </a:r>
            <a:r>
              <a:rPr lang="en-GB" dirty="0" smtClean="0"/>
              <a:t>for different </a:t>
            </a:r>
            <a:r>
              <a:rPr lang="en-GB" dirty="0"/>
              <a:t>CFTR mutations, and should be prescribed by </a:t>
            </a:r>
            <a:r>
              <a:rPr lang="en-GB" dirty="0" smtClean="0"/>
              <a:t>a cystic </a:t>
            </a:r>
            <a:r>
              <a:rPr lang="en-GB" dirty="0"/>
              <a:t>fibrosis </a:t>
            </a:r>
            <a:r>
              <a:rPr lang="en-GB" dirty="0" smtClean="0"/>
              <a:t>specialist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7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i="1" u="sng" dirty="0"/>
              <a:t>Lung transplantation </a:t>
            </a:r>
            <a:r>
              <a:rPr lang="en-GB" dirty="0"/>
              <a:t>is the only definitive treatment for</a:t>
            </a:r>
          </a:p>
          <a:p>
            <a:pPr marL="0" indent="0">
              <a:buNone/>
            </a:pPr>
            <a:r>
              <a:rPr lang="en-GB" dirty="0"/>
              <a:t>advanced cystic </a:t>
            </a:r>
            <a:r>
              <a:rPr lang="en-GB" dirty="0" smtClean="0"/>
              <a:t>fibrosis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Double-lung </a:t>
            </a:r>
            <a:r>
              <a:rPr lang="en-GB" dirty="0"/>
              <a:t>or heart-lung </a:t>
            </a:r>
            <a:r>
              <a:rPr lang="en-GB" dirty="0" smtClean="0"/>
              <a:t>transplantation is required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median </a:t>
            </a:r>
            <a:r>
              <a:rPr lang="en-GB" dirty="0" smtClean="0"/>
              <a:t>survival following </a:t>
            </a:r>
            <a:r>
              <a:rPr lang="en-GB" dirty="0"/>
              <a:t>transplantation for cystic fibrosis is 7.8 </a:t>
            </a:r>
            <a:r>
              <a:rPr lang="en-GB" dirty="0" smtClean="0"/>
              <a:t>years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i="1" u="sng" dirty="0"/>
              <a:t>Vaccination</a:t>
            </a:r>
            <a:r>
              <a:rPr lang="en-GB" dirty="0"/>
              <a:t> against pneumococcal infection </a:t>
            </a:r>
            <a:r>
              <a:rPr lang="en-GB" dirty="0" smtClean="0"/>
              <a:t>and annual </a:t>
            </a:r>
            <a:r>
              <a:rPr lang="en-GB" dirty="0"/>
              <a:t>influenza vaccination are </a:t>
            </a:r>
            <a:r>
              <a:rPr lang="en-GB" dirty="0" smtClean="0"/>
              <a:t>advised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b="1" u="sng" dirty="0"/>
              <a:t>Screening</a:t>
            </a:r>
            <a:r>
              <a:rPr lang="en-GB" dirty="0"/>
              <a:t> </a:t>
            </a:r>
            <a:r>
              <a:rPr lang="en-GB" dirty="0" smtClean="0"/>
              <a:t>of family </a:t>
            </a:r>
            <a:r>
              <a:rPr lang="en-GB" dirty="0"/>
              <a:t>members and genetic </a:t>
            </a:r>
            <a:r>
              <a:rPr lang="en-GB" dirty="0" err="1"/>
              <a:t>counseling</a:t>
            </a:r>
            <a:r>
              <a:rPr lang="en-GB" dirty="0"/>
              <a:t> are suggested</a:t>
            </a:r>
          </a:p>
        </p:txBody>
      </p:sp>
    </p:spTree>
    <p:extLst>
      <p:ext uri="{BB962C8B-B14F-4D97-AF65-F5344CB8AC3E}">
        <p14:creationId xmlns:p14="http://schemas.microsoft.com/office/powerpoint/2010/main" val="38198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02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748502"/>
            <a:ext cx="8640960" cy="537766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Cystic fibrosis is the most common cause of severe </a:t>
            </a:r>
            <a:r>
              <a:rPr lang="en-GB" dirty="0" smtClean="0"/>
              <a:t>chronic lung </a:t>
            </a:r>
            <a:r>
              <a:rPr lang="en-GB" dirty="0"/>
              <a:t>disease in young adults and the most common </a:t>
            </a:r>
            <a:r>
              <a:rPr lang="en-GB" dirty="0" smtClean="0"/>
              <a:t>fatal hereditary disorder</a:t>
            </a:r>
          </a:p>
          <a:p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dirty="0" smtClean="0"/>
              <a:t>an autosomal-recessive </a:t>
            </a:r>
            <a:r>
              <a:rPr lang="en-GB" dirty="0"/>
              <a:t>disorder affecting about 1 in </a:t>
            </a:r>
            <a:r>
              <a:rPr lang="en-GB" dirty="0" smtClean="0"/>
              <a:t>3000 whites</a:t>
            </a:r>
            <a:r>
              <a:rPr lang="en-GB" dirty="0"/>
              <a:t>; 1 in 25 is a </a:t>
            </a:r>
            <a:r>
              <a:rPr lang="en-GB" dirty="0" smtClean="0"/>
              <a:t>carrier</a:t>
            </a:r>
          </a:p>
          <a:p>
            <a:endParaRPr lang="en-GB" dirty="0" smtClean="0"/>
          </a:p>
          <a:p>
            <a:r>
              <a:rPr lang="en-GB" dirty="0"/>
              <a:t>Cystic fibrosis is caused </a:t>
            </a:r>
            <a:r>
              <a:rPr lang="en-GB" dirty="0" smtClean="0"/>
              <a:t>by abnormalities </a:t>
            </a:r>
            <a:r>
              <a:rPr lang="en-GB" dirty="0"/>
              <a:t>in a membrane chloride channel </a:t>
            </a:r>
            <a:r>
              <a:rPr lang="en-GB" b="1" i="1" u="sng" dirty="0"/>
              <a:t>(the </a:t>
            </a:r>
            <a:r>
              <a:rPr lang="en-GB" b="1" i="1" u="sng" dirty="0" smtClean="0"/>
              <a:t>cystic fibrosis </a:t>
            </a:r>
            <a:r>
              <a:rPr lang="en-GB" b="1" i="1" u="sng" dirty="0"/>
              <a:t>transmembrane conductance regulator [</a:t>
            </a:r>
            <a:r>
              <a:rPr lang="en-GB" b="1" i="1" u="sng" dirty="0" smtClean="0"/>
              <a:t>CFTR] protein</a:t>
            </a:r>
            <a:r>
              <a:rPr lang="en-GB" b="1" i="1" u="sng" dirty="0"/>
              <a:t>)</a:t>
            </a:r>
            <a:r>
              <a:rPr lang="en-GB" dirty="0"/>
              <a:t> that results in altered chloride transport and </a:t>
            </a:r>
            <a:r>
              <a:rPr lang="en-GB" dirty="0" smtClean="0"/>
              <a:t>water flux </a:t>
            </a:r>
            <a:r>
              <a:rPr lang="en-GB" dirty="0"/>
              <a:t>across the apical surface of epithelial cells</a:t>
            </a:r>
          </a:p>
        </p:txBody>
      </p:sp>
    </p:spTree>
    <p:extLst>
      <p:ext uri="{BB962C8B-B14F-4D97-AF65-F5344CB8AC3E}">
        <p14:creationId xmlns:p14="http://schemas.microsoft.com/office/powerpoint/2010/main" val="22578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918" y="893036"/>
            <a:ext cx="8603363" cy="4783379"/>
          </a:xfrm>
        </p:spPr>
        <p:txBody>
          <a:bodyPr>
            <a:noAutofit/>
          </a:bodyPr>
          <a:lstStyle/>
          <a:p>
            <a:r>
              <a:rPr lang="en-GB" sz="2400" dirty="0"/>
              <a:t>Almost </a:t>
            </a:r>
            <a:r>
              <a:rPr lang="en-GB" sz="2400" dirty="0" smtClean="0"/>
              <a:t>all exocrine </a:t>
            </a:r>
            <a:r>
              <a:rPr lang="en-GB" sz="2400" dirty="0"/>
              <a:t>glands produce an abnormal mucus that </a:t>
            </a:r>
            <a:r>
              <a:rPr lang="en-GB" sz="2400" dirty="0" smtClean="0"/>
              <a:t>obstructs glands </a:t>
            </a:r>
            <a:r>
              <a:rPr lang="en-GB" sz="2400" dirty="0"/>
              <a:t>and ducts and leads to tissue </a:t>
            </a:r>
            <a:r>
              <a:rPr lang="en-GB" sz="2400" dirty="0" smtClean="0"/>
              <a:t>damage</a:t>
            </a:r>
          </a:p>
          <a:p>
            <a:endParaRPr lang="en-US" sz="2400" dirty="0"/>
          </a:p>
          <a:p>
            <a:r>
              <a:rPr lang="en-GB" sz="2400" dirty="0"/>
              <a:t>In the </a:t>
            </a:r>
            <a:r>
              <a:rPr lang="en-GB" sz="2400" dirty="0" smtClean="0"/>
              <a:t>respiratory tract</a:t>
            </a:r>
            <a:r>
              <a:rPr lang="en-GB" sz="2400" dirty="0"/>
              <a:t>, inadequate hydration </a:t>
            </a:r>
            <a:r>
              <a:rPr lang="en-GB" sz="2400" dirty="0" smtClean="0"/>
              <a:t>of the tracheobronchial epithelium </a:t>
            </a:r>
            <a:r>
              <a:rPr lang="en-GB" sz="2400" dirty="0"/>
              <a:t>impairs </a:t>
            </a:r>
            <a:r>
              <a:rPr lang="en-GB" sz="2400" dirty="0" err="1"/>
              <a:t>mucociliary</a:t>
            </a:r>
            <a:r>
              <a:rPr lang="en-GB" sz="2400" dirty="0"/>
              <a:t> </a:t>
            </a:r>
            <a:r>
              <a:rPr lang="en-GB" sz="2400" dirty="0" smtClean="0"/>
              <a:t>function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 </a:t>
            </a:r>
            <a:r>
              <a:rPr lang="en-GB" sz="2400" dirty="0"/>
              <a:t>High </a:t>
            </a:r>
            <a:r>
              <a:rPr lang="en-GB" sz="2400" dirty="0" smtClean="0"/>
              <a:t>concentration of </a:t>
            </a:r>
            <a:r>
              <a:rPr lang="en-GB" sz="2400" dirty="0"/>
              <a:t>extracellular DNA in airway secretions (due </a:t>
            </a:r>
            <a:r>
              <a:rPr lang="en-GB" sz="2400" dirty="0" smtClean="0"/>
              <a:t>to chronic </a:t>
            </a:r>
            <a:r>
              <a:rPr lang="en-GB" sz="2400" dirty="0"/>
              <a:t>airway inflammation and autolysis of </a:t>
            </a:r>
            <a:r>
              <a:rPr lang="en-GB" sz="2400" dirty="0" smtClean="0"/>
              <a:t>neutrophils) increases </a:t>
            </a:r>
            <a:r>
              <a:rPr lang="en-GB" sz="2400" dirty="0"/>
              <a:t>sputum </a:t>
            </a:r>
            <a:r>
              <a:rPr lang="en-GB" sz="2400" dirty="0" smtClean="0"/>
              <a:t>viscosity</a:t>
            </a:r>
          </a:p>
          <a:p>
            <a:endParaRPr lang="en-US" sz="2400" dirty="0"/>
          </a:p>
          <a:p>
            <a:r>
              <a:rPr lang="en-GB" sz="2400" dirty="0"/>
              <a:t>Adult patients </a:t>
            </a:r>
            <a:r>
              <a:rPr lang="en-GB" sz="2400" dirty="0" smtClean="0"/>
              <a:t>with cystic </a:t>
            </a:r>
            <a:r>
              <a:rPr lang="en-GB" sz="2400" dirty="0"/>
              <a:t>fibrosis have an increased risk of osteopenia, </a:t>
            </a:r>
            <a:r>
              <a:rPr lang="en-GB" sz="2400" dirty="0" err="1" smtClean="0"/>
              <a:t>arthropathies</a:t>
            </a:r>
            <a:r>
              <a:rPr lang="en-GB" sz="2400" dirty="0" smtClean="0"/>
              <a:t>, and </a:t>
            </a:r>
            <a:r>
              <a:rPr lang="en-GB" sz="2400" dirty="0"/>
              <a:t>malignancies of </a:t>
            </a:r>
            <a:r>
              <a:rPr lang="en-GB" sz="2400" dirty="0" smtClean="0"/>
              <a:t>the GI </a:t>
            </a:r>
            <a:r>
              <a:rPr lang="en-GB" sz="2400" dirty="0"/>
              <a:t>tract</a:t>
            </a:r>
          </a:p>
        </p:txBody>
      </p:sp>
    </p:spTree>
    <p:extLst>
      <p:ext uri="{BB962C8B-B14F-4D97-AF65-F5344CB8AC3E}">
        <p14:creationId xmlns:p14="http://schemas.microsoft.com/office/powerpoint/2010/main" val="15349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u="sng" dirty="0"/>
              <a:t>Pulmonary problems: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hronic </a:t>
            </a:r>
            <a:r>
              <a:rPr lang="en-GB" dirty="0"/>
              <a:t>or recurrent </a:t>
            </a:r>
            <a:r>
              <a:rPr lang="en-GB" dirty="0" smtClean="0"/>
              <a:t>productive cough</a:t>
            </a:r>
            <a:r>
              <a:rPr lang="en-GB" dirty="0"/>
              <a:t>, </a:t>
            </a:r>
            <a:r>
              <a:rPr lang="en-GB" dirty="0" err="1"/>
              <a:t>dyspnea</a:t>
            </a:r>
            <a:r>
              <a:rPr lang="en-GB" dirty="0"/>
              <a:t>, and </a:t>
            </a:r>
            <a:r>
              <a:rPr lang="en-GB" dirty="0" smtClean="0"/>
              <a:t>wheezing</a:t>
            </a:r>
          </a:p>
          <a:p>
            <a:r>
              <a:rPr lang="en-GB" dirty="0" smtClean="0"/>
              <a:t>Recurrent airway </a:t>
            </a:r>
            <a:r>
              <a:rPr lang="en-GB" dirty="0"/>
              <a:t>infections or chronic colonization of </a:t>
            </a:r>
            <a:r>
              <a:rPr lang="en-GB" dirty="0" smtClean="0"/>
              <a:t>the airways </a:t>
            </a:r>
            <a:r>
              <a:rPr lang="en-GB" dirty="0"/>
              <a:t>with H </a:t>
            </a:r>
            <a:r>
              <a:rPr lang="en-GB" dirty="0" err="1"/>
              <a:t>influenzae</a:t>
            </a:r>
            <a:r>
              <a:rPr lang="en-GB" dirty="0"/>
              <a:t>, P aeruginosa, S </a:t>
            </a:r>
            <a:r>
              <a:rPr lang="en-GB" dirty="0" smtClean="0"/>
              <a:t>aureus, or </a:t>
            </a:r>
            <a:r>
              <a:rPr lang="en-GB" dirty="0" err="1"/>
              <a:t>Burkholderia</a:t>
            </a:r>
            <a:r>
              <a:rPr lang="en-GB" dirty="0"/>
              <a:t> </a:t>
            </a:r>
            <a:r>
              <a:rPr lang="en-GB" dirty="0" err="1" smtClean="0"/>
              <a:t>cenocepacia</a:t>
            </a:r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ronchiectasis and scarring </a:t>
            </a:r>
            <a:r>
              <a:rPr lang="en-GB" dirty="0"/>
              <a:t>on chest </a:t>
            </a:r>
            <a:r>
              <a:rPr lang="en-GB" dirty="0" smtClean="0"/>
              <a:t>radiographs</a:t>
            </a:r>
          </a:p>
          <a:p>
            <a:r>
              <a:rPr lang="en-GB" dirty="0"/>
              <a:t>A</a:t>
            </a:r>
            <a:r>
              <a:rPr lang="en-GB" dirty="0" smtClean="0"/>
              <a:t>irflow obstruction on spirometry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i="1" u="sng" dirty="0" smtClean="0"/>
              <a:t>Gastrointestinal </a:t>
            </a:r>
            <a:r>
              <a:rPr lang="en-GB" b="1" i="1" u="sng" dirty="0"/>
              <a:t>problems:</a:t>
            </a:r>
            <a:r>
              <a:rPr lang="en-GB" dirty="0"/>
              <a:t> </a:t>
            </a:r>
          </a:p>
          <a:p>
            <a:r>
              <a:rPr lang="en-GB" dirty="0"/>
              <a:t>P</a:t>
            </a:r>
            <a:r>
              <a:rPr lang="en-GB" dirty="0" smtClean="0"/>
              <a:t>ancreatic insufficiency</a:t>
            </a:r>
            <a:endParaRPr lang="en-GB" dirty="0"/>
          </a:p>
          <a:p>
            <a:r>
              <a:rPr lang="en-GB" dirty="0" smtClean="0"/>
              <a:t>Recurrent pancreatitis</a:t>
            </a:r>
          </a:p>
          <a:p>
            <a:r>
              <a:rPr lang="en-GB" dirty="0"/>
              <a:t>D</a:t>
            </a:r>
            <a:r>
              <a:rPr lang="en-GB" dirty="0" smtClean="0"/>
              <a:t>istal intestinal obstruction syndrome</a:t>
            </a:r>
          </a:p>
          <a:p>
            <a:r>
              <a:rPr lang="en-GB" dirty="0"/>
              <a:t>C</a:t>
            </a:r>
            <a:r>
              <a:rPr lang="en-GB" dirty="0" smtClean="0"/>
              <a:t>hronic </a:t>
            </a:r>
            <a:r>
              <a:rPr lang="en-GB" dirty="0"/>
              <a:t>liver </a:t>
            </a:r>
            <a:r>
              <a:rPr lang="en-GB" dirty="0" smtClean="0"/>
              <a:t>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u="sng" dirty="0"/>
              <a:t>Genitourinary problems: </a:t>
            </a:r>
            <a:endParaRPr lang="en-GB" b="1" i="1" u="sng" dirty="0" smtClean="0"/>
          </a:p>
          <a:p>
            <a:r>
              <a:rPr lang="en-GB" dirty="0"/>
              <a:t>M</a:t>
            </a:r>
            <a:r>
              <a:rPr lang="en-GB" dirty="0" smtClean="0"/>
              <a:t>ale </a:t>
            </a:r>
            <a:r>
              <a:rPr lang="en-GB" dirty="0"/>
              <a:t>infertility and </a:t>
            </a:r>
            <a:r>
              <a:rPr lang="en-GB" dirty="0" smtClean="0"/>
              <a:t>urogenital abnormalities</a:t>
            </a:r>
            <a:endParaRPr lang="en-GB" dirty="0"/>
          </a:p>
          <a:p>
            <a:pPr marL="0" indent="0">
              <a:buNone/>
            </a:pPr>
            <a:r>
              <a:rPr lang="en-GB" b="1" i="1" u="sng" dirty="0" smtClean="0"/>
              <a:t>Sweat </a:t>
            </a:r>
            <a:r>
              <a:rPr lang="en-GB" b="1" i="1" u="sng" dirty="0"/>
              <a:t>chloride concentration </a:t>
            </a:r>
            <a:r>
              <a:rPr lang="en-GB" dirty="0"/>
              <a:t>greater than 60 </a:t>
            </a:r>
            <a:r>
              <a:rPr lang="en-GB" dirty="0" err="1" smtClean="0"/>
              <a:t>mEq</a:t>
            </a:r>
            <a:r>
              <a:rPr lang="en-GB" dirty="0" smtClean="0"/>
              <a:t>/L on </a:t>
            </a:r>
            <a:r>
              <a:rPr lang="en-GB" dirty="0"/>
              <a:t>two </a:t>
            </a:r>
            <a:r>
              <a:rPr lang="en-GB" dirty="0" smtClean="0"/>
              <a:t>occasions</a:t>
            </a:r>
            <a:endParaRPr lang="en-GB" dirty="0"/>
          </a:p>
          <a:p>
            <a:pPr marL="0" indent="0">
              <a:buNone/>
            </a:pPr>
            <a:r>
              <a:rPr lang="en-GB" b="1" i="1" u="sng" dirty="0" smtClean="0"/>
              <a:t>Presence </a:t>
            </a:r>
            <a:r>
              <a:rPr lang="en-GB" b="1" i="1" u="sng" dirty="0"/>
              <a:t>of two (one from each parent) </a:t>
            </a:r>
            <a:r>
              <a:rPr lang="en-GB" b="1" i="1" u="sng" dirty="0" smtClean="0"/>
              <a:t>gene </a:t>
            </a:r>
            <a:r>
              <a:rPr lang="en-GB" dirty="0" smtClean="0"/>
              <a:t>mutations </a:t>
            </a:r>
            <a:r>
              <a:rPr lang="en-GB" dirty="0"/>
              <a:t>known to cause cystic </a:t>
            </a:r>
            <a:r>
              <a:rPr lang="en-GB" dirty="0" smtClean="0"/>
              <a:t>fibrosis</a:t>
            </a:r>
            <a:endParaRPr lang="en-GB" dirty="0"/>
          </a:p>
          <a:p>
            <a:pPr marL="0" indent="0">
              <a:buNone/>
            </a:pPr>
            <a:r>
              <a:rPr lang="en-GB" b="1" i="1" u="sng" dirty="0" smtClean="0"/>
              <a:t>Abnormal </a:t>
            </a:r>
            <a:r>
              <a:rPr lang="en-GB" b="1" i="1" u="sng" dirty="0"/>
              <a:t>nasal potential </a:t>
            </a:r>
            <a:r>
              <a:rPr lang="en-GB" b="1" i="1" u="sng" dirty="0" smtClean="0"/>
              <a:t>difference</a:t>
            </a:r>
            <a:endParaRPr lang="en-GB" b="1" i="1" u="sng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0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589321"/>
            <a:ext cx="8895778" cy="55368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i="1" u="sng" dirty="0"/>
              <a:t>Symptoms and </a:t>
            </a:r>
            <a:r>
              <a:rPr lang="en-GB" b="1" i="1" u="sng" dirty="0" smtClean="0"/>
              <a:t>Signs</a:t>
            </a:r>
            <a:endParaRPr lang="en-GB" b="1" i="1" u="sng" dirty="0"/>
          </a:p>
          <a:p>
            <a:r>
              <a:rPr lang="en-GB" dirty="0"/>
              <a:t>Cystic fibrosis should be suspected in an adult with a </a:t>
            </a:r>
            <a:r>
              <a:rPr lang="en-GB" dirty="0" smtClean="0"/>
              <a:t>history of </a:t>
            </a:r>
            <a:r>
              <a:rPr lang="en-GB" dirty="0"/>
              <a:t>chronic lung disease (</a:t>
            </a:r>
            <a:r>
              <a:rPr lang="en-GB" dirty="0" smtClean="0"/>
              <a:t>especially bronchiectasis), pancreatitis</a:t>
            </a:r>
            <a:r>
              <a:rPr lang="en-GB" dirty="0"/>
              <a:t>, or </a:t>
            </a:r>
            <a:r>
              <a:rPr lang="en-GB" dirty="0" smtClean="0"/>
              <a:t>infertility</a:t>
            </a:r>
          </a:p>
          <a:p>
            <a:endParaRPr lang="en-GB" dirty="0" smtClean="0"/>
          </a:p>
          <a:p>
            <a:r>
              <a:rPr lang="en-GB" dirty="0"/>
              <a:t>Cough, sputum </a:t>
            </a:r>
            <a:r>
              <a:rPr lang="en-GB" dirty="0" smtClean="0"/>
              <a:t>production, decreased </a:t>
            </a:r>
            <a:r>
              <a:rPr lang="en-GB" dirty="0"/>
              <a:t>exercise tolerance, and recurrent </a:t>
            </a:r>
            <a:r>
              <a:rPr lang="en-GB" dirty="0" err="1"/>
              <a:t>hemoptysis</a:t>
            </a:r>
            <a:r>
              <a:rPr lang="en-GB" dirty="0"/>
              <a:t> </a:t>
            </a:r>
            <a:r>
              <a:rPr lang="en-GB" dirty="0" smtClean="0"/>
              <a:t>are typical complaints</a:t>
            </a:r>
          </a:p>
          <a:p>
            <a:endParaRPr lang="en-GB" dirty="0" smtClean="0"/>
          </a:p>
          <a:p>
            <a:r>
              <a:rPr lang="en-GB" dirty="0"/>
              <a:t>Patients also often complain of </a:t>
            </a:r>
            <a:r>
              <a:rPr lang="en-GB" dirty="0" smtClean="0"/>
              <a:t>chronic </a:t>
            </a:r>
            <a:r>
              <a:rPr lang="en-GB" dirty="0" err="1" smtClean="0"/>
              <a:t>rhinosinusitis</a:t>
            </a:r>
            <a:r>
              <a:rPr lang="en-GB" dirty="0" smtClean="0"/>
              <a:t> </a:t>
            </a:r>
            <a:r>
              <a:rPr lang="en-GB" dirty="0"/>
              <a:t>symptoms, steatorrhea, </a:t>
            </a:r>
            <a:r>
              <a:rPr lang="en-GB" dirty="0" err="1"/>
              <a:t>diarrhea</a:t>
            </a:r>
            <a:r>
              <a:rPr lang="en-GB" dirty="0"/>
              <a:t>, </a:t>
            </a:r>
            <a:r>
              <a:rPr lang="en-GB" dirty="0" smtClean="0"/>
              <a:t>and abdominal pain</a:t>
            </a:r>
          </a:p>
          <a:p>
            <a:endParaRPr lang="en-GB" dirty="0" smtClean="0"/>
          </a:p>
          <a:p>
            <a:r>
              <a:rPr lang="en-GB" dirty="0"/>
              <a:t>Patients with cystic fibrosis are often </a:t>
            </a:r>
            <a:r>
              <a:rPr lang="en-GB" dirty="0" smtClean="0"/>
              <a:t>malnourished with </a:t>
            </a:r>
            <a:r>
              <a:rPr lang="en-GB" dirty="0"/>
              <a:t>low body mass </a:t>
            </a:r>
            <a:r>
              <a:rPr lang="en-GB" dirty="0" smtClean="0"/>
              <a:t>index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Physical examination: digital clubbing, increased </a:t>
            </a:r>
            <a:r>
              <a:rPr lang="en-GB" dirty="0"/>
              <a:t>anteroposterior chest </a:t>
            </a:r>
            <a:r>
              <a:rPr lang="en-GB" dirty="0" smtClean="0"/>
              <a:t>diameter, </a:t>
            </a:r>
            <a:r>
              <a:rPr lang="en-GB" dirty="0" err="1" smtClean="0"/>
              <a:t>hyperresonance</a:t>
            </a:r>
            <a:r>
              <a:rPr lang="en-GB" dirty="0" smtClean="0"/>
              <a:t> </a:t>
            </a:r>
            <a:r>
              <a:rPr lang="en-GB" dirty="0"/>
              <a:t>to percussion, and apical </a:t>
            </a:r>
            <a:r>
              <a:rPr lang="en-GB" dirty="0" smtClean="0"/>
              <a:t>crackles</a:t>
            </a:r>
          </a:p>
          <a:p>
            <a:endParaRPr lang="en-US" dirty="0"/>
          </a:p>
          <a:p>
            <a:r>
              <a:rPr lang="en-GB" dirty="0"/>
              <a:t>Sinus tenderness, </a:t>
            </a:r>
            <a:r>
              <a:rPr lang="en-GB" dirty="0" smtClean="0"/>
              <a:t>purulent nasal </a:t>
            </a:r>
            <a:r>
              <a:rPr lang="en-GB" dirty="0"/>
              <a:t>secretions, and nasal </a:t>
            </a:r>
            <a:r>
              <a:rPr lang="en-GB" dirty="0" smtClean="0"/>
              <a:t>polyps</a:t>
            </a:r>
          </a:p>
          <a:p>
            <a:endParaRPr lang="en-US" dirty="0"/>
          </a:p>
          <a:p>
            <a:r>
              <a:rPr lang="en-GB" dirty="0" smtClean="0"/>
              <a:t>Nearly all </a:t>
            </a:r>
            <a:r>
              <a:rPr lang="en-GB" dirty="0"/>
              <a:t>men with cystic fibrosis have congenital bilateral</a:t>
            </a:r>
          </a:p>
          <a:p>
            <a:pPr marL="0" indent="0">
              <a:buNone/>
            </a:pPr>
            <a:r>
              <a:rPr lang="en-GB" dirty="0" smtClean="0"/>
              <a:t>     absence </a:t>
            </a:r>
            <a:r>
              <a:rPr lang="en-GB" dirty="0"/>
              <a:t>of the vas deferens with </a:t>
            </a:r>
            <a:r>
              <a:rPr lang="en-GB" dirty="0" smtClean="0"/>
              <a:t>azoospermia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Biliary </a:t>
            </a:r>
            <a:r>
              <a:rPr lang="en-GB" dirty="0" smtClean="0"/>
              <a:t>cirrhosis and </a:t>
            </a:r>
            <a:r>
              <a:rPr lang="en-GB" dirty="0"/>
              <a:t>gallstones may occur</a:t>
            </a:r>
            <a:endParaRPr lang="en-GB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8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>
            <a:off x="-20337" y="-10159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u="sng" dirty="0" smtClean="0"/>
              <a:t>Investigations: </a:t>
            </a:r>
            <a:endParaRPr lang="en-GB" b="1" i="1" u="sng" dirty="0"/>
          </a:p>
          <a:p>
            <a:r>
              <a:rPr lang="en-GB" dirty="0"/>
              <a:t>ABG </a:t>
            </a:r>
            <a:r>
              <a:rPr lang="en-GB" dirty="0" smtClean="0"/>
              <a:t>studies: </a:t>
            </a:r>
            <a:r>
              <a:rPr lang="en-GB" dirty="0"/>
              <a:t>hypoxemia and, in </a:t>
            </a:r>
            <a:r>
              <a:rPr lang="en-GB" dirty="0" smtClean="0"/>
              <a:t>advanced disease</a:t>
            </a:r>
            <a:r>
              <a:rPr lang="en-GB" dirty="0"/>
              <a:t>, a chronic, compensated respiratory </a:t>
            </a:r>
            <a:r>
              <a:rPr lang="en-GB" dirty="0" smtClean="0"/>
              <a:t>acidosis </a:t>
            </a:r>
          </a:p>
          <a:p>
            <a:endParaRPr lang="en-GB" dirty="0" smtClean="0"/>
          </a:p>
          <a:p>
            <a:r>
              <a:rPr lang="en-GB" dirty="0" smtClean="0"/>
              <a:t>Pulmonary function studies: a </a:t>
            </a:r>
            <a:r>
              <a:rPr lang="en-GB" dirty="0"/>
              <a:t>mixed obstructive </a:t>
            </a:r>
            <a:r>
              <a:rPr lang="en-GB" dirty="0" smtClean="0"/>
              <a:t>and restrictive pattern (reduction </a:t>
            </a:r>
            <a:r>
              <a:rPr lang="en-GB" dirty="0"/>
              <a:t>in FVC, </a:t>
            </a:r>
            <a:r>
              <a:rPr lang="en-GB" dirty="0" smtClean="0"/>
              <a:t>airflow rates</a:t>
            </a:r>
            <a:r>
              <a:rPr lang="en-GB" dirty="0"/>
              <a:t>, and </a:t>
            </a:r>
            <a:r>
              <a:rPr lang="en-GB" dirty="0" smtClean="0"/>
              <a:t>TLC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Air trapping (high ratio of RV to TLC) </a:t>
            </a:r>
            <a:r>
              <a:rPr lang="en-GB" dirty="0" smtClean="0"/>
              <a:t>and reduction </a:t>
            </a:r>
            <a:r>
              <a:rPr lang="en-GB" dirty="0"/>
              <a:t>in pulmonary diffusing capacity are common</a:t>
            </a:r>
          </a:p>
        </p:txBody>
      </p:sp>
    </p:spTree>
    <p:extLst>
      <p:ext uri="{BB962C8B-B14F-4D97-AF65-F5344CB8AC3E}">
        <p14:creationId xmlns:p14="http://schemas.microsoft.com/office/powerpoint/2010/main" val="12206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1387</Words>
  <Application>Microsoft Office PowerPoint</Application>
  <PresentationFormat>On-screen Show (4:3)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فراس رشيد صايل</cp:lastModifiedBy>
  <cp:revision>62</cp:revision>
  <dcterms:created xsi:type="dcterms:W3CDTF">2021-02-24T17:08:28Z</dcterms:created>
  <dcterms:modified xsi:type="dcterms:W3CDTF">2022-02-10T06:58:01Z</dcterms:modified>
</cp:coreProperties>
</file>